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9144000" cy="6858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095181415453994E-2"/>
          <c:y val="3.1976744186046513E-2"/>
          <c:w val="0.96890481858454602"/>
          <c:h val="0.862829152169932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M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CARPETAS INICIADAS</c:v>
                </c:pt>
                <c:pt idx="1">
                  <c:v>CARPETAS DETERMINAS</c:v>
                </c:pt>
                <c:pt idx="2">
                  <c:v>CARPETAS EN TRÁMITE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377</c:v>
                </c:pt>
                <c:pt idx="1">
                  <c:v>205</c:v>
                </c:pt>
                <c:pt idx="2">
                  <c:v>172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391160944"/>
        <c:axId val="-391154416"/>
      </c:barChart>
      <c:catAx>
        <c:axId val="-39116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-391154416"/>
        <c:crosses val="autoZero"/>
        <c:auto val="1"/>
        <c:lblAlgn val="ctr"/>
        <c:lblOffset val="100"/>
        <c:noMultiLvlLbl val="0"/>
      </c:catAx>
      <c:valAx>
        <c:axId val="-3911544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391160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05106D64-EABE-4D1E-B687-C6C972CB760B}" type="VALUE">
                      <a:rPr lang="en-US" sz="1800">
                        <a:latin typeface="Arial MT"/>
                      </a:rPr>
                      <a:pPr/>
                      <a:t>[VALOR]</a:t>
                    </a:fld>
                    <a:endParaRPr lang="es-MX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M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VÍCTIMAS</c:v>
                </c:pt>
                <c:pt idx="1">
                  <c:v>LOCALIZADAS</c:v>
                </c:pt>
                <c:pt idx="2">
                  <c:v>SIN LOCALIZAR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358</c:v>
                </c:pt>
                <c:pt idx="1">
                  <c:v>265</c:v>
                </c:pt>
                <c:pt idx="2">
                  <c:v>93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391158224"/>
        <c:axId val="-391153872"/>
      </c:barChart>
      <c:catAx>
        <c:axId val="-391158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-391153872"/>
        <c:crosses val="autoZero"/>
        <c:auto val="1"/>
        <c:lblAlgn val="ctr"/>
        <c:lblOffset val="100"/>
        <c:noMultiLvlLbl val="0"/>
      </c:catAx>
      <c:valAx>
        <c:axId val="-3911538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39115822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6C6C6C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pc="10" dirty="0"/>
              <a:t>Fiscalía</a:t>
            </a:r>
            <a:r>
              <a:rPr spc="-10" dirty="0"/>
              <a:t> </a:t>
            </a:r>
            <a:r>
              <a:rPr spc="10" dirty="0"/>
              <a:t>General</a:t>
            </a:r>
            <a:r>
              <a:rPr spc="15" dirty="0"/>
              <a:t> </a:t>
            </a:r>
            <a:r>
              <a:rPr spc="5" dirty="0"/>
              <a:t>del </a:t>
            </a:r>
            <a:r>
              <a:rPr spc="10" dirty="0"/>
              <a:t>Estado</a:t>
            </a:r>
            <a:r>
              <a:rPr spc="5" dirty="0"/>
              <a:t> </a:t>
            </a:r>
            <a:r>
              <a:rPr spc="10" dirty="0"/>
              <a:t>de</a:t>
            </a:r>
            <a:r>
              <a:rPr spc="-5" dirty="0"/>
              <a:t> </a:t>
            </a:r>
            <a:r>
              <a:rPr spc="10" dirty="0"/>
              <a:t>Veracruz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6C6C6C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pc="10" dirty="0"/>
              <a:t>Fiscalía</a:t>
            </a:r>
            <a:r>
              <a:rPr spc="-10" dirty="0"/>
              <a:t> </a:t>
            </a:r>
            <a:r>
              <a:rPr spc="10" dirty="0"/>
              <a:t>General</a:t>
            </a:r>
            <a:r>
              <a:rPr spc="15" dirty="0"/>
              <a:t> </a:t>
            </a:r>
            <a:r>
              <a:rPr spc="5" dirty="0"/>
              <a:t>del </a:t>
            </a:r>
            <a:r>
              <a:rPr spc="10" dirty="0"/>
              <a:t>Estado</a:t>
            </a:r>
            <a:r>
              <a:rPr spc="5" dirty="0"/>
              <a:t> </a:t>
            </a:r>
            <a:r>
              <a:rPr spc="10" dirty="0"/>
              <a:t>de</a:t>
            </a:r>
            <a:r>
              <a:rPr spc="-5" dirty="0"/>
              <a:t> </a:t>
            </a:r>
            <a:r>
              <a:rPr spc="10" dirty="0"/>
              <a:t>Veracruz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6C6C6C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pc="10" dirty="0"/>
              <a:t>Fiscalía</a:t>
            </a:r>
            <a:r>
              <a:rPr spc="-10" dirty="0"/>
              <a:t> </a:t>
            </a:r>
            <a:r>
              <a:rPr spc="10" dirty="0"/>
              <a:t>General</a:t>
            </a:r>
            <a:r>
              <a:rPr spc="15" dirty="0"/>
              <a:t> </a:t>
            </a:r>
            <a:r>
              <a:rPr spc="5" dirty="0"/>
              <a:t>del </a:t>
            </a:r>
            <a:r>
              <a:rPr spc="10" dirty="0"/>
              <a:t>Estado</a:t>
            </a:r>
            <a:r>
              <a:rPr spc="5" dirty="0"/>
              <a:t> </a:t>
            </a:r>
            <a:r>
              <a:rPr spc="10" dirty="0"/>
              <a:t>de</a:t>
            </a:r>
            <a:r>
              <a:rPr spc="-5" dirty="0"/>
              <a:t> </a:t>
            </a:r>
            <a:r>
              <a:rPr spc="10" dirty="0"/>
              <a:t>Veracruz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6C6C6C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pc="10" dirty="0"/>
              <a:t>Fiscalía</a:t>
            </a:r>
            <a:r>
              <a:rPr spc="-10" dirty="0"/>
              <a:t> </a:t>
            </a:r>
            <a:r>
              <a:rPr spc="10" dirty="0"/>
              <a:t>General</a:t>
            </a:r>
            <a:r>
              <a:rPr spc="15" dirty="0"/>
              <a:t> </a:t>
            </a:r>
            <a:r>
              <a:rPr spc="5" dirty="0"/>
              <a:t>del </a:t>
            </a:r>
            <a:r>
              <a:rPr spc="10" dirty="0"/>
              <a:t>Estado</a:t>
            </a:r>
            <a:r>
              <a:rPr spc="5" dirty="0"/>
              <a:t> </a:t>
            </a:r>
            <a:r>
              <a:rPr spc="10" dirty="0"/>
              <a:t>de</a:t>
            </a:r>
            <a:r>
              <a:rPr spc="-5" dirty="0"/>
              <a:t> </a:t>
            </a:r>
            <a:r>
              <a:rPr spc="10" dirty="0"/>
              <a:t>Veracruz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6C6C6C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pc="10" dirty="0"/>
              <a:t>Fiscalía</a:t>
            </a:r>
            <a:r>
              <a:rPr spc="-10" dirty="0"/>
              <a:t> </a:t>
            </a:r>
            <a:r>
              <a:rPr spc="10" dirty="0"/>
              <a:t>General</a:t>
            </a:r>
            <a:r>
              <a:rPr spc="15" dirty="0"/>
              <a:t> </a:t>
            </a:r>
            <a:r>
              <a:rPr spc="5" dirty="0"/>
              <a:t>del </a:t>
            </a:r>
            <a:r>
              <a:rPr spc="10" dirty="0"/>
              <a:t>Estado</a:t>
            </a:r>
            <a:r>
              <a:rPr spc="5" dirty="0"/>
              <a:t> </a:t>
            </a:r>
            <a:r>
              <a:rPr spc="10" dirty="0"/>
              <a:t>de</a:t>
            </a:r>
            <a:r>
              <a:rPr spc="-5" dirty="0"/>
              <a:t> </a:t>
            </a:r>
            <a:r>
              <a:rPr spc="10" dirty="0"/>
              <a:t>Veracruz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519672"/>
            <a:ext cx="1400810" cy="251460"/>
          </a:xfrm>
          <a:custGeom>
            <a:avLst/>
            <a:gdLst/>
            <a:ahLst/>
            <a:cxnLst/>
            <a:rect l="l" t="t" r="r" b="b"/>
            <a:pathLst>
              <a:path w="1400810" h="251459">
                <a:moveTo>
                  <a:pt x="1291717" y="0"/>
                </a:moveTo>
                <a:lnTo>
                  <a:pt x="0" y="0"/>
                </a:lnTo>
                <a:lnTo>
                  <a:pt x="0" y="251459"/>
                </a:lnTo>
                <a:lnTo>
                  <a:pt x="1400556" y="251459"/>
                </a:lnTo>
                <a:lnTo>
                  <a:pt x="1291717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632448"/>
            <a:ext cx="1537970" cy="226060"/>
          </a:xfrm>
          <a:custGeom>
            <a:avLst/>
            <a:gdLst/>
            <a:ahLst/>
            <a:cxnLst/>
            <a:rect l="l" t="t" r="r" b="b"/>
            <a:pathLst>
              <a:path w="1537970" h="226059">
                <a:moveTo>
                  <a:pt x="1437766" y="0"/>
                </a:moveTo>
                <a:lnTo>
                  <a:pt x="0" y="0"/>
                </a:lnTo>
                <a:lnTo>
                  <a:pt x="0" y="225549"/>
                </a:lnTo>
                <a:lnTo>
                  <a:pt x="1537893" y="225549"/>
                </a:lnTo>
                <a:lnTo>
                  <a:pt x="1437766" y="0"/>
                </a:lnTo>
                <a:close/>
              </a:path>
            </a:pathLst>
          </a:custGeom>
          <a:solidFill>
            <a:srgbClr val="5E33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6310884"/>
            <a:ext cx="9144000" cy="330835"/>
          </a:xfrm>
          <a:custGeom>
            <a:avLst/>
            <a:gdLst/>
            <a:ahLst/>
            <a:cxnLst/>
            <a:rect l="l" t="t" r="r" b="b"/>
            <a:pathLst>
              <a:path w="9144000" h="330834">
                <a:moveTo>
                  <a:pt x="9144000" y="0"/>
                </a:moveTo>
                <a:lnTo>
                  <a:pt x="4788408" y="0"/>
                </a:lnTo>
                <a:lnTo>
                  <a:pt x="4668012" y="0"/>
                </a:lnTo>
                <a:lnTo>
                  <a:pt x="0" y="0"/>
                </a:lnTo>
                <a:lnTo>
                  <a:pt x="0" y="56464"/>
                </a:lnTo>
                <a:lnTo>
                  <a:pt x="1486027" y="56464"/>
                </a:lnTo>
                <a:lnTo>
                  <a:pt x="1607820" y="330708"/>
                </a:lnTo>
                <a:lnTo>
                  <a:pt x="4668012" y="330708"/>
                </a:lnTo>
                <a:lnTo>
                  <a:pt x="4788408" y="330708"/>
                </a:lnTo>
                <a:lnTo>
                  <a:pt x="9144000" y="330708"/>
                </a:lnTo>
                <a:lnTo>
                  <a:pt x="9144000" y="0"/>
                </a:lnTo>
                <a:close/>
              </a:path>
            </a:pathLst>
          </a:custGeom>
          <a:solidFill>
            <a:srgbClr val="D6B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23088" y="405384"/>
            <a:ext cx="1331976" cy="659891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859268" y="262127"/>
            <a:ext cx="998220" cy="944880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251459" y="1269491"/>
            <a:ext cx="8642985" cy="4895215"/>
          </a:xfrm>
          <a:custGeom>
            <a:avLst/>
            <a:gdLst/>
            <a:ahLst/>
            <a:cxnLst/>
            <a:rect l="l" t="t" r="r" b="b"/>
            <a:pathLst>
              <a:path w="8642985" h="4895215">
                <a:moveTo>
                  <a:pt x="8642604" y="0"/>
                </a:moveTo>
                <a:lnTo>
                  <a:pt x="0" y="0"/>
                </a:lnTo>
                <a:lnTo>
                  <a:pt x="0" y="4895088"/>
                </a:lnTo>
                <a:lnTo>
                  <a:pt x="8642604" y="4895088"/>
                </a:lnTo>
                <a:lnTo>
                  <a:pt x="8642604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34082" y="1344549"/>
            <a:ext cx="5279390" cy="9855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653276" y="6415434"/>
            <a:ext cx="1909445" cy="142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6C6C6C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pc="10" dirty="0"/>
              <a:t>Fiscalía</a:t>
            </a:r>
            <a:r>
              <a:rPr spc="-10" dirty="0"/>
              <a:t> </a:t>
            </a:r>
            <a:r>
              <a:rPr spc="10" dirty="0"/>
              <a:t>General</a:t>
            </a:r>
            <a:r>
              <a:rPr spc="15" dirty="0"/>
              <a:t> </a:t>
            </a:r>
            <a:r>
              <a:rPr spc="5" dirty="0"/>
              <a:t>del </a:t>
            </a:r>
            <a:r>
              <a:rPr spc="10" dirty="0"/>
              <a:t>Estado</a:t>
            </a:r>
            <a:r>
              <a:rPr spc="5" dirty="0"/>
              <a:t> </a:t>
            </a:r>
            <a:r>
              <a:rPr spc="10" dirty="0"/>
              <a:t>de</a:t>
            </a:r>
            <a:r>
              <a:rPr spc="-5" dirty="0"/>
              <a:t> </a:t>
            </a:r>
            <a:r>
              <a:rPr spc="10" dirty="0"/>
              <a:t>Veracruz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39555" cy="6858000"/>
            <a:chOff x="0" y="0"/>
            <a:chExt cx="9139555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08948" cy="685799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6195059"/>
              <a:ext cx="2673350" cy="480059"/>
            </a:xfrm>
            <a:custGeom>
              <a:avLst/>
              <a:gdLst/>
              <a:ahLst/>
              <a:cxnLst/>
              <a:rect l="l" t="t" r="r" b="b"/>
              <a:pathLst>
                <a:path w="2673350" h="480059">
                  <a:moveTo>
                    <a:pt x="2465324" y="0"/>
                  </a:moveTo>
                  <a:lnTo>
                    <a:pt x="0" y="0"/>
                  </a:lnTo>
                  <a:lnTo>
                    <a:pt x="0" y="480059"/>
                  </a:lnTo>
                  <a:lnTo>
                    <a:pt x="2673096" y="480059"/>
                  </a:lnTo>
                  <a:lnTo>
                    <a:pt x="2465324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11467"/>
              <a:ext cx="2945130" cy="447040"/>
            </a:xfrm>
            <a:custGeom>
              <a:avLst/>
              <a:gdLst/>
              <a:ahLst/>
              <a:cxnLst/>
              <a:rect l="l" t="t" r="r" b="b"/>
              <a:pathLst>
                <a:path w="2945130" h="447040">
                  <a:moveTo>
                    <a:pt x="2746501" y="0"/>
                  </a:moveTo>
                  <a:lnTo>
                    <a:pt x="0" y="0"/>
                  </a:lnTo>
                  <a:lnTo>
                    <a:pt x="0" y="446529"/>
                  </a:lnTo>
                  <a:lnTo>
                    <a:pt x="2944551" y="446529"/>
                  </a:lnTo>
                  <a:lnTo>
                    <a:pt x="2746501" y="0"/>
                  </a:lnTo>
                  <a:close/>
                </a:path>
              </a:pathLst>
            </a:custGeom>
            <a:solidFill>
              <a:srgbClr val="5E33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145699" y="0"/>
              <a:ext cx="4994275" cy="6858000"/>
            </a:xfrm>
            <a:custGeom>
              <a:avLst/>
              <a:gdLst/>
              <a:ahLst/>
              <a:cxnLst/>
              <a:rect l="l" t="t" r="r" b="b"/>
              <a:pathLst>
                <a:path w="4994275" h="6858000">
                  <a:moveTo>
                    <a:pt x="4987640" y="0"/>
                  </a:moveTo>
                  <a:lnTo>
                    <a:pt x="0" y="0"/>
                  </a:lnTo>
                  <a:lnTo>
                    <a:pt x="2041829" y="6857999"/>
                  </a:lnTo>
                  <a:lnTo>
                    <a:pt x="4993714" y="6857999"/>
                  </a:lnTo>
                  <a:lnTo>
                    <a:pt x="4987640" y="0"/>
                  </a:lnTo>
                  <a:close/>
                </a:path>
              </a:pathLst>
            </a:custGeom>
            <a:solidFill>
              <a:srgbClr val="D6B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3267" y="804828"/>
              <a:ext cx="1154984" cy="1435099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2373541" y="1199794"/>
              <a:ext cx="1063625" cy="390525"/>
            </a:xfrm>
            <a:custGeom>
              <a:avLst/>
              <a:gdLst/>
              <a:ahLst/>
              <a:cxnLst/>
              <a:rect l="l" t="t" r="r" b="b"/>
              <a:pathLst>
                <a:path w="1063625" h="390525">
                  <a:moveTo>
                    <a:pt x="303847" y="8051"/>
                  </a:moveTo>
                  <a:lnTo>
                    <a:pt x="0" y="8051"/>
                  </a:lnTo>
                  <a:lnTo>
                    <a:pt x="0" y="103314"/>
                  </a:lnTo>
                  <a:lnTo>
                    <a:pt x="0" y="166827"/>
                  </a:lnTo>
                  <a:lnTo>
                    <a:pt x="0" y="262089"/>
                  </a:lnTo>
                  <a:lnTo>
                    <a:pt x="0" y="381495"/>
                  </a:lnTo>
                  <a:lnTo>
                    <a:pt x="126390" y="381495"/>
                  </a:lnTo>
                  <a:lnTo>
                    <a:pt x="126390" y="262089"/>
                  </a:lnTo>
                  <a:lnTo>
                    <a:pt x="282498" y="262089"/>
                  </a:lnTo>
                  <a:lnTo>
                    <a:pt x="282498" y="166827"/>
                  </a:lnTo>
                  <a:lnTo>
                    <a:pt x="126390" y="166827"/>
                  </a:lnTo>
                  <a:lnTo>
                    <a:pt x="126390" y="103314"/>
                  </a:lnTo>
                  <a:lnTo>
                    <a:pt x="303847" y="103314"/>
                  </a:lnTo>
                  <a:lnTo>
                    <a:pt x="303847" y="8051"/>
                  </a:lnTo>
                  <a:close/>
                </a:path>
                <a:path w="1063625" h="390525">
                  <a:moveTo>
                    <a:pt x="709002" y="71564"/>
                  </a:moveTo>
                  <a:lnTo>
                    <a:pt x="676529" y="40779"/>
                  </a:lnTo>
                  <a:lnTo>
                    <a:pt x="636752" y="18364"/>
                  </a:lnTo>
                  <a:lnTo>
                    <a:pt x="590346" y="4648"/>
                  </a:lnTo>
                  <a:lnTo>
                    <a:pt x="538022" y="0"/>
                  </a:lnTo>
                  <a:lnTo>
                    <a:pt x="487375" y="4762"/>
                  </a:lnTo>
                  <a:lnTo>
                    <a:pt x="441972" y="18542"/>
                  </a:lnTo>
                  <a:lnTo>
                    <a:pt x="402742" y="40538"/>
                  </a:lnTo>
                  <a:lnTo>
                    <a:pt x="370624" y="69989"/>
                  </a:lnTo>
                  <a:lnTo>
                    <a:pt x="346532" y="106095"/>
                  </a:lnTo>
                  <a:lnTo>
                    <a:pt x="331406" y="148094"/>
                  </a:lnTo>
                  <a:lnTo>
                    <a:pt x="326148" y="195199"/>
                  </a:lnTo>
                  <a:lnTo>
                    <a:pt x="331393" y="242011"/>
                  </a:lnTo>
                  <a:lnTo>
                    <a:pt x="346468" y="283895"/>
                  </a:lnTo>
                  <a:lnTo>
                    <a:pt x="370408" y="320014"/>
                  </a:lnTo>
                  <a:lnTo>
                    <a:pt x="402221" y="349567"/>
                  </a:lnTo>
                  <a:lnTo>
                    <a:pt x="440956" y="371690"/>
                  </a:lnTo>
                  <a:lnTo>
                    <a:pt x="485609" y="385584"/>
                  </a:lnTo>
                  <a:lnTo>
                    <a:pt x="535228" y="390398"/>
                  </a:lnTo>
                  <a:lnTo>
                    <a:pt x="577354" y="387299"/>
                  </a:lnTo>
                  <a:lnTo>
                    <a:pt x="620014" y="378193"/>
                  </a:lnTo>
                  <a:lnTo>
                    <a:pt x="660920" y="363347"/>
                  </a:lnTo>
                  <a:lnTo>
                    <a:pt x="697826" y="342988"/>
                  </a:lnTo>
                  <a:lnTo>
                    <a:pt x="697826" y="184975"/>
                  </a:lnTo>
                  <a:lnTo>
                    <a:pt x="588200" y="184975"/>
                  </a:lnTo>
                  <a:lnTo>
                    <a:pt x="588200" y="279781"/>
                  </a:lnTo>
                  <a:lnTo>
                    <a:pt x="577037" y="283438"/>
                  </a:lnTo>
                  <a:lnTo>
                    <a:pt x="565785" y="286054"/>
                  </a:lnTo>
                  <a:lnTo>
                    <a:pt x="554355" y="287629"/>
                  </a:lnTo>
                  <a:lnTo>
                    <a:pt x="542658" y="288150"/>
                  </a:lnTo>
                  <a:lnTo>
                    <a:pt x="505980" y="281470"/>
                  </a:lnTo>
                  <a:lnTo>
                    <a:pt x="477850" y="262597"/>
                  </a:lnTo>
                  <a:lnTo>
                    <a:pt x="459828" y="233260"/>
                  </a:lnTo>
                  <a:lnTo>
                    <a:pt x="453478" y="195199"/>
                  </a:lnTo>
                  <a:lnTo>
                    <a:pt x="459854" y="156210"/>
                  </a:lnTo>
                  <a:lnTo>
                    <a:pt x="478078" y="126644"/>
                  </a:lnTo>
                  <a:lnTo>
                    <a:pt x="506768" y="107873"/>
                  </a:lnTo>
                  <a:lnTo>
                    <a:pt x="544512" y="101307"/>
                  </a:lnTo>
                  <a:lnTo>
                    <a:pt x="568032" y="103924"/>
                  </a:lnTo>
                  <a:lnTo>
                    <a:pt x="589813" y="111772"/>
                  </a:lnTo>
                  <a:lnTo>
                    <a:pt x="609854" y="124853"/>
                  </a:lnTo>
                  <a:lnTo>
                    <a:pt x="628154" y="143154"/>
                  </a:lnTo>
                  <a:lnTo>
                    <a:pt x="709002" y="71564"/>
                  </a:lnTo>
                  <a:close/>
                </a:path>
                <a:path w="1063625" h="390525">
                  <a:moveTo>
                    <a:pt x="1063028" y="287502"/>
                  </a:moveTo>
                  <a:lnTo>
                    <a:pt x="876236" y="287502"/>
                  </a:lnTo>
                  <a:lnTo>
                    <a:pt x="876236" y="237959"/>
                  </a:lnTo>
                  <a:lnTo>
                    <a:pt x="1034199" y="237959"/>
                  </a:lnTo>
                  <a:lnTo>
                    <a:pt x="1034199" y="146507"/>
                  </a:lnTo>
                  <a:lnTo>
                    <a:pt x="876236" y="146507"/>
                  </a:lnTo>
                  <a:lnTo>
                    <a:pt x="876236" y="103314"/>
                  </a:lnTo>
                  <a:lnTo>
                    <a:pt x="1055585" y="103314"/>
                  </a:lnTo>
                  <a:lnTo>
                    <a:pt x="1055585" y="8051"/>
                  </a:lnTo>
                  <a:lnTo>
                    <a:pt x="751738" y="8051"/>
                  </a:lnTo>
                  <a:lnTo>
                    <a:pt x="751738" y="103314"/>
                  </a:lnTo>
                  <a:lnTo>
                    <a:pt x="751738" y="146507"/>
                  </a:lnTo>
                  <a:lnTo>
                    <a:pt x="751738" y="237959"/>
                  </a:lnTo>
                  <a:lnTo>
                    <a:pt x="751738" y="287502"/>
                  </a:lnTo>
                  <a:lnTo>
                    <a:pt x="751738" y="381495"/>
                  </a:lnTo>
                  <a:lnTo>
                    <a:pt x="1063028" y="381495"/>
                  </a:lnTo>
                  <a:lnTo>
                    <a:pt x="1063028" y="287502"/>
                  </a:lnTo>
                  <a:close/>
                </a:path>
              </a:pathLst>
            </a:custGeom>
            <a:solidFill>
              <a:srgbClr val="B044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380983" y="1691512"/>
              <a:ext cx="461811" cy="146851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2872524" y="1697084"/>
              <a:ext cx="24765" cy="139700"/>
            </a:xfrm>
            <a:custGeom>
              <a:avLst/>
              <a:gdLst/>
              <a:ahLst/>
              <a:cxnLst/>
              <a:rect l="l" t="t" r="r" b="b"/>
              <a:pathLst>
                <a:path w="24764" h="139700">
                  <a:moveTo>
                    <a:pt x="24159" y="0"/>
                  </a:moveTo>
                  <a:lnTo>
                    <a:pt x="0" y="0"/>
                  </a:lnTo>
                  <a:lnTo>
                    <a:pt x="0" y="139428"/>
                  </a:lnTo>
                  <a:lnTo>
                    <a:pt x="24159" y="139428"/>
                  </a:lnTo>
                  <a:lnTo>
                    <a:pt x="24159" y="0"/>
                  </a:lnTo>
                  <a:close/>
                </a:path>
              </a:pathLst>
            </a:custGeom>
            <a:solidFill>
              <a:srgbClr val="5C5B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923641" y="1696155"/>
              <a:ext cx="143096" cy="142208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141062" y="1702649"/>
              <a:ext cx="125441" cy="135714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286041" y="1735182"/>
              <a:ext cx="103112" cy="103181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411482" y="1735182"/>
              <a:ext cx="99412" cy="101330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534132" y="1735182"/>
              <a:ext cx="103143" cy="103181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659573" y="1735182"/>
              <a:ext cx="162602" cy="103181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3851905" y="1697084"/>
              <a:ext cx="23495" cy="139700"/>
            </a:xfrm>
            <a:custGeom>
              <a:avLst/>
              <a:gdLst/>
              <a:ahLst/>
              <a:cxnLst/>
              <a:rect l="l" t="t" r="r" b="b"/>
              <a:pathLst>
                <a:path w="23495" h="139700">
                  <a:moveTo>
                    <a:pt x="23230" y="0"/>
                  </a:moveTo>
                  <a:lnTo>
                    <a:pt x="0" y="0"/>
                  </a:lnTo>
                  <a:lnTo>
                    <a:pt x="0" y="139428"/>
                  </a:lnTo>
                  <a:lnTo>
                    <a:pt x="23230" y="139428"/>
                  </a:lnTo>
                  <a:lnTo>
                    <a:pt x="23230" y="0"/>
                  </a:lnTo>
                  <a:close/>
                </a:path>
              </a:pathLst>
            </a:custGeom>
            <a:solidFill>
              <a:srgbClr val="5C5B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369850" y="1922941"/>
              <a:ext cx="106844" cy="142233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499933" y="1961996"/>
              <a:ext cx="103143" cy="103178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2625374" y="1922957"/>
              <a:ext cx="24765" cy="140970"/>
            </a:xfrm>
            <a:custGeom>
              <a:avLst/>
              <a:gdLst/>
              <a:ahLst/>
              <a:cxnLst/>
              <a:rect l="l" t="t" r="r" b="b"/>
              <a:pathLst>
                <a:path w="24764" h="140969">
                  <a:moveTo>
                    <a:pt x="24159" y="0"/>
                  </a:moveTo>
                  <a:lnTo>
                    <a:pt x="0" y="0"/>
                  </a:lnTo>
                  <a:lnTo>
                    <a:pt x="0" y="140360"/>
                  </a:lnTo>
                  <a:lnTo>
                    <a:pt x="24159" y="140360"/>
                  </a:lnTo>
                  <a:lnTo>
                    <a:pt x="24159" y="0"/>
                  </a:lnTo>
                  <a:close/>
                </a:path>
              </a:pathLst>
            </a:custGeom>
            <a:solidFill>
              <a:srgbClr val="5C5B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734100" y="1931867"/>
              <a:ext cx="385605" cy="133307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142003" y="1922941"/>
              <a:ext cx="106844" cy="142233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3272085" y="1961996"/>
              <a:ext cx="106875" cy="103178"/>
            </a:xfrm>
            <a:prstGeom prst="rect">
              <a:avLst/>
            </a:prstGeom>
          </p:spPr>
        </p:pic>
      </p:grp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1143711" y="2426589"/>
            <a:ext cx="3223260" cy="546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050"/>
              </a:lnSpc>
              <a:spcBef>
                <a:spcPts val="100"/>
              </a:spcBef>
              <a:tabLst>
                <a:tab pos="2778125" algn="l"/>
              </a:tabLst>
            </a:pPr>
            <a:r>
              <a:rPr sz="1800" dirty="0">
                <a:solidFill>
                  <a:srgbClr val="6C5A00"/>
                </a:solidFill>
              </a:rPr>
              <a:t>E</a:t>
            </a:r>
            <a:r>
              <a:rPr sz="1800" spc="300" dirty="0">
                <a:solidFill>
                  <a:srgbClr val="6C5A00"/>
                </a:solidFill>
              </a:rPr>
              <a:t> </a:t>
            </a:r>
            <a:r>
              <a:rPr sz="1800" dirty="0">
                <a:solidFill>
                  <a:srgbClr val="6C5A00"/>
                </a:solidFill>
              </a:rPr>
              <a:t>S</a:t>
            </a:r>
            <a:r>
              <a:rPr sz="1800" spc="300" dirty="0">
                <a:solidFill>
                  <a:srgbClr val="6C5A00"/>
                </a:solidFill>
              </a:rPr>
              <a:t> </a:t>
            </a:r>
            <a:r>
              <a:rPr sz="1800" dirty="0">
                <a:solidFill>
                  <a:srgbClr val="6C5A00"/>
                </a:solidFill>
              </a:rPr>
              <a:t>T</a:t>
            </a:r>
            <a:r>
              <a:rPr sz="1800" spc="180" dirty="0">
                <a:solidFill>
                  <a:srgbClr val="6C5A00"/>
                </a:solidFill>
              </a:rPr>
              <a:t> </a:t>
            </a:r>
            <a:r>
              <a:rPr sz="1800" spc="-5" dirty="0">
                <a:solidFill>
                  <a:srgbClr val="6C5A00"/>
                </a:solidFill>
              </a:rPr>
              <a:t>A</a:t>
            </a:r>
            <a:r>
              <a:rPr sz="1800" spc="250" dirty="0">
                <a:solidFill>
                  <a:srgbClr val="6C5A00"/>
                </a:solidFill>
              </a:rPr>
              <a:t> </a:t>
            </a:r>
            <a:r>
              <a:rPr sz="1800" spc="-5" dirty="0">
                <a:solidFill>
                  <a:srgbClr val="6C5A00"/>
                </a:solidFill>
              </a:rPr>
              <a:t>D</a:t>
            </a:r>
            <a:r>
              <a:rPr sz="1800" spc="295" dirty="0">
                <a:solidFill>
                  <a:srgbClr val="6C5A00"/>
                </a:solidFill>
              </a:rPr>
              <a:t> </a:t>
            </a:r>
            <a:r>
              <a:rPr sz="1800" dirty="0">
                <a:solidFill>
                  <a:srgbClr val="6C5A00"/>
                </a:solidFill>
              </a:rPr>
              <a:t>Í</a:t>
            </a:r>
            <a:r>
              <a:rPr sz="1800" spc="310" dirty="0">
                <a:solidFill>
                  <a:srgbClr val="6C5A00"/>
                </a:solidFill>
              </a:rPr>
              <a:t> </a:t>
            </a:r>
            <a:r>
              <a:rPr sz="1800" dirty="0">
                <a:solidFill>
                  <a:srgbClr val="6C5A00"/>
                </a:solidFill>
              </a:rPr>
              <a:t>S</a:t>
            </a:r>
            <a:r>
              <a:rPr sz="1800" spc="300" dirty="0">
                <a:solidFill>
                  <a:srgbClr val="6C5A00"/>
                </a:solidFill>
              </a:rPr>
              <a:t> </a:t>
            </a:r>
            <a:r>
              <a:rPr sz="1800" dirty="0">
                <a:solidFill>
                  <a:srgbClr val="6C5A00"/>
                </a:solidFill>
              </a:rPr>
              <a:t>T</a:t>
            </a:r>
            <a:r>
              <a:rPr sz="1800" spc="305" dirty="0">
                <a:solidFill>
                  <a:srgbClr val="6C5A00"/>
                </a:solidFill>
              </a:rPr>
              <a:t> </a:t>
            </a:r>
            <a:r>
              <a:rPr sz="1800" dirty="0">
                <a:solidFill>
                  <a:srgbClr val="6C5A00"/>
                </a:solidFill>
              </a:rPr>
              <a:t>I</a:t>
            </a:r>
            <a:r>
              <a:rPr sz="1800" spc="310" dirty="0">
                <a:solidFill>
                  <a:srgbClr val="6C5A00"/>
                </a:solidFill>
              </a:rPr>
              <a:t> </a:t>
            </a:r>
            <a:r>
              <a:rPr sz="1800" spc="-5" dirty="0">
                <a:solidFill>
                  <a:srgbClr val="6C5A00"/>
                </a:solidFill>
              </a:rPr>
              <a:t>C</a:t>
            </a:r>
            <a:r>
              <a:rPr sz="1800" spc="295" dirty="0">
                <a:solidFill>
                  <a:srgbClr val="6C5A00"/>
                </a:solidFill>
              </a:rPr>
              <a:t> </a:t>
            </a:r>
            <a:r>
              <a:rPr sz="1800" spc="-5" dirty="0">
                <a:solidFill>
                  <a:srgbClr val="6C5A00"/>
                </a:solidFill>
              </a:rPr>
              <a:t>A	D</a:t>
            </a:r>
            <a:r>
              <a:rPr sz="1800" spc="220" dirty="0">
                <a:solidFill>
                  <a:srgbClr val="6C5A00"/>
                </a:solidFill>
              </a:rPr>
              <a:t> </a:t>
            </a:r>
            <a:r>
              <a:rPr sz="1800" dirty="0">
                <a:solidFill>
                  <a:srgbClr val="6C5A00"/>
                </a:solidFill>
              </a:rPr>
              <a:t>E</a:t>
            </a:r>
            <a:endParaRPr sz="1800"/>
          </a:p>
          <a:p>
            <a:pPr marL="1270" algn="ctr">
              <a:lnSpc>
                <a:spcPts val="2050"/>
              </a:lnSpc>
            </a:pPr>
            <a:r>
              <a:rPr sz="1800" dirty="0">
                <a:solidFill>
                  <a:srgbClr val="6C5A00"/>
                </a:solidFill>
              </a:rPr>
              <a:t>P</a:t>
            </a:r>
            <a:r>
              <a:rPr sz="1800" spc="285" dirty="0">
                <a:solidFill>
                  <a:srgbClr val="6C5A00"/>
                </a:solidFill>
              </a:rPr>
              <a:t> </a:t>
            </a:r>
            <a:r>
              <a:rPr sz="1800" dirty="0">
                <a:solidFill>
                  <a:srgbClr val="6C5A00"/>
                </a:solidFill>
              </a:rPr>
              <a:t>E</a:t>
            </a:r>
            <a:r>
              <a:rPr sz="1800" spc="290" dirty="0">
                <a:solidFill>
                  <a:srgbClr val="6C5A00"/>
                </a:solidFill>
              </a:rPr>
              <a:t> </a:t>
            </a:r>
            <a:r>
              <a:rPr sz="1800" dirty="0">
                <a:solidFill>
                  <a:srgbClr val="6C5A00"/>
                </a:solidFill>
              </a:rPr>
              <a:t>R</a:t>
            </a:r>
            <a:r>
              <a:rPr sz="1800" spc="285" dirty="0">
                <a:solidFill>
                  <a:srgbClr val="6C5A00"/>
                </a:solidFill>
              </a:rPr>
              <a:t> </a:t>
            </a:r>
            <a:r>
              <a:rPr sz="1800" dirty="0">
                <a:solidFill>
                  <a:srgbClr val="6C5A00"/>
                </a:solidFill>
              </a:rPr>
              <a:t>S</a:t>
            </a:r>
            <a:r>
              <a:rPr sz="1800" spc="285" dirty="0">
                <a:solidFill>
                  <a:srgbClr val="6C5A00"/>
                </a:solidFill>
              </a:rPr>
              <a:t> </a:t>
            </a:r>
            <a:r>
              <a:rPr sz="1800" dirty="0">
                <a:solidFill>
                  <a:srgbClr val="6C5A00"/>
                </a:solidFill>
              </a:rPr>
              <a:t>O</a:t>
            </a:r>
            <a:r>
              <a:rPr sz="1800" spc="290" dirty="0">
                <a:solidFill>
                  <a:srgbClr val="6C5A00"/>
                </a:solidFill>
              </a:rPr>
              <a:t> </a:t>
            </a:r>
            <a:r>
              <a:rPr sz="1800" dirty="0">
                <a:solidFill>
                  <a:srgbClr val="6C5A00"/>
                </a:solidFill>
              </a:rPr>
              <a:t>N</a:t>
            </a:r>
            <a:r>
              <a:rPr sz="1800" spc="285" dirty="0">
                <a:solidFill>
                  <a:srgbClr val="6C5A00"/>
                </a:solidFill>
              </a:rPr>
              <a:t> </a:t>
            </a:r>
            <a:r>
              <a:rPr sz="1800" dirty="0">
                <a:solidFill>
                  <a:srgbClr val="6C5A00"/>
                </a:solidFill>
              </a:rPr>
              <a:t>A</a:t>
            </a:r>
            <a:r>
              <a:rPr sz="1800" spc="235" dirty="0">
                <a:solidFill>
                  <a:srgbClr val="6C5A00"/>
                </a:solidFill>
              </a:rPr>
              <a:t> </a:t>
            </a:r>
            <a:r>
              <a:rPr sz="1800" dirty="0">
                <a:solidFill>
                  <a:srgbClr val="6C5A00"/>
                </a:solidFill>
              </a:rPr>
              <a:t>S</a:t>
            </a:r>
            <a:endParaRPr sz="1800"/>
          </a:p>
        </p:txBody>
      </p:sp>
      <p:sp>
        <p:nvSpPr>
          <p:cNvPr id="25" name="object 25"/>
          <p:cNvSpPr txBox="1"/>
          <p:nvPr/>
        </p:nvSpPr>
        <p:spPr>
          <a:xfrm>
            <a:off x="573430" y="2920746"/>
            <a:ext cx="4366895" cy="1018869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065" marR="5080" algn="ctr">
              <a:lnSpc>
                <a:spcPts val="1939"/>
              </a:lnSpc>
              <a:spcBef>
                <a:spcPts val="345"/>
              </a:spcBef>
              <a:tabLst>
                <a:tab pos="2410460" algn="l"/>
                <a:tab pos="2934335" algn="l"/>
                <a:tab pos="3463925" algn="l"/>
                <a:tab pos="3909060" algn="l"/>
              </a:tabLst>
            </a:pP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D</a:t>
            </a:r>
            <a:r>
              <a:rPr sz="1800" b="1" spc="30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E</a:t>
            </a:r>
            <a:r>
              <a:rPr sz="1800" b="1" spc="30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S</a:t>
            </a:r>
            <a:r>
              <a:rPr sz="1800" b="1" spc="30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A</a:t>
            </a:r>
            <a:r>
              <a:rPr sz="1800" b="1" spc="254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P</a:t>
            </a:r>
            <a:r>
              <a:rPr sz="1800" b="1" spc="18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A</a:t>
            </a:r>
            <a:r>
              <a:rPr sz="1800" b="1" spc="26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R</a:t>
            </a:r>
            <a:r>
              <a:rPr sz="1800" b="1" spc="30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E</a:t>
            </a:r>
            <a:r>
              <a:rPr sz="1800" b="1" spc="30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C</a:t>
            </a:r>
            <a:r>
              <a:rPr sz="1800" b="1" spc="30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I</a:t>
            </a:r>
            <a:r>
              <a:rPr sz="1800" b="1" spc="30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D</a:t>
            </a:r>
            <a:r>
              <a:rPr sz="1800" b="1" spc="31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A</a:t>
            </a:r>
            <a:r>
              <a:rPr sz="1800" b="1" spc="27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S	O	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N</a:t>
            </a:r>
            <a:r>
              <a:rPr sz="1800" b="1" spc="21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O </a:t>
            </a:r>
            <a:r>
              <a:rPr sz="1800" b="1" spc="-49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L</a:t>
            </a:r>
            <a:r>
              <a:rPr sz="1800" b="1" spc="30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O</a:t>
            </a:r>
            <a:r>
              <a:rPr sz="1800" b="1" spc="31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C</a:t>
            </a:r>
            <a:r>
              <a:rPr sz="1800" b="1" spc="30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A</a:t>
            </a:r>
            <a:r>
              <a:rPr sz="1800" b="1" spc="25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L</a:t>
            </a:r>
            <a:r>
              <a:rPr sz="1800" b="1" spc="31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I</a:t>
            </a:r>
            <a:r>
              <a:rPr sz="1800" b="1" spc="30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Z</a:t>
            </a:r>
            <a:r>
              <a:rPr sz="1800" b="1" spc="31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A</a:t>
            </a:r>
            <a:r>
              <a:rPr sz="1800" b="1" spc="25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D</a:t>
            </a:r>
            <a:r>
              <a:rPr sz="1800" b="1" spc="31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A</a:t>
            </a:r>
            <a:r>
              <a:rPr sz="1800" b="1" spc="28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 smtClean="0">
                <a:solidFill>
                  <a:srgbClr val="6C5A00"/>
                </a:solidFill>
                <a:latin typeface="Arial"/>
                <a:cs typeface="Arial"/>
              </a:rPr>
              <a:t>S</a:t>
            </a:r>
            <a:r>
              <a:rPr sz="1800" b="1" spc="285" dirty="0" smtClean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lang="es-MX" sz="1800" b="1" spc="-5" dirty="0" smtClean="0">
                <a:solidFill>
                  <a:srgbClr val="6C5A00"/>
                </a:solidFill>
                <a:latin typeface="Arial"/>
                <a:cs typeface="Arial"/>
              </a:rPr>
              <a:t>S E G U N D O </a:t>
            </a:r>
            <a:r>
              <a:rPr sz="1800" b="1" spc="-5" dirty="0" smtClean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484" dirty="0" smtClean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T</a:t>
            </a:r>
            <a:r>
              <a:rPr sz="1800" b="1" spc="30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R</a:t>
            </a:r>
            <a:r>
              <a:rPr sz="1800" b="1" spc="29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I</a:t>
            </a:r>
            <a:r>
              <a:rPr sz="1800" b="1" spc="30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M</a:t>
            </a:r>
            <a:r>
              <a:rPr sz="1800" b="1" spc="30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E</a:t>
            </a:r>
            <a:r>
              <a:rPr sz="1800" b="1" spc="30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S</a:t>
            </a:r>
            <a:r>
              <a:rPr sz="1800" b="1" spc="30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T</a:t>
            </a:r>
            <a:r>
              <a:rPr sz="1800" b="1" spc="30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R</a:t>
            </a:r>
            <a:r>
              <a:rPr sz="1800" b="1" spc="295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C5A00"/>
                </a:solidFill>
                <a:latin typeface="Arial"/>
                <a:cs typeface="Arial"/>
              </a:rPr>
              <a:t>E	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2</a:t>
            </a:r>
            <a:r>
              <a:rPr sz="1800" b="1" spc="29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0</a:t>
            </a:r>
            <a:r>
              <a:rPr sz="1800" b="1" spc="29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2</a:t>
            </a:r>
            <a:r>
              <a:rPr sz="1800" b="1" spc="290" dirty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C5A00"/>
                </a:solidFill>
                <a:latin typeface="Arial"/>
                <a:cs typeface="Arial"/>
              </a:rPr>
              <a:t>1</a:t>
            </a:r>
            <a:endParaRPr sz="1800" dirty="0">
              <a:latin typeface="Arial"/>
              <a:cs typeface="Arial"/>
            </a:endParaRPr>
          </a:p>
          <a:p>
            <a:pPr algn="ctr">
              <a:lnSpc>
                <a:spcPts val="1925"/>
              </a:lnSpc>
            </a:pPr>
            <a:r>
              <a:rPr lang="es-MX" sz="1800" b="1" spc="305" dirty="0" smtClean="0">
                <a:solidFill>
                  <a:srgbClr val="6C5A00"/>
                </a:solidFill>
                <a:latin typeface="Arial"/>
                <a:cs typeface="Arial"/>
              </a:rPr>
              <a:t>J U L I O </a:t>
            </a:r>
            <a:r>
              <a:rPr lang="es-MX" sz="1800" b="1" dirty="0" smtClean="0">
                <a:solidFill>
                  <a:srgbClr val="6C5A00"/>
                </a:solidFill>
                <a:latin typeface="Arial"/>
                <a:cs typeface="Arial"/>
              </a:rPr>
              <a:t>–</a:t>
            </a:r>
            <a:r>
              <a:rPr sz="1800" b="1" spc="295" dirty="0" smtClean="0">
                <a:solidFill>
                  <a:srgbClr val="6C5A00"/>
                </a:solidFill>
                <a:latin typeface="Arial"/>
                <a:cs typeface="Arial"/>
              </a:rPr>
              <a:t> </a:t>
            </a:r>
            <a:r>
              <a:rPr lang="es-MX" b="1" dirty="0" smtClean="0">
                <a:solidFill>
                  <a:srgbClr val="6C5A00"/>
                </a:solidFill>
                <a:latin typeface="Arial"/>
                <a:cs typeface="Arial"/>
              </a:rPr>
              <a:t>S E P T I E M B R E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967864" y="4153357"/>
            <a:ext cx="1948814" cy="6470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6850">
              <a:lnSpc>
                <a:spcPts val="1255"/>
              </a:lnSpc>
              <a:spcBef>
                <a:spcPts val="105"/>
              </a:spcBef>
            </a:pPr>
            <a:r>
              <a:rPr sz="1100" spc="5" dirty="0">
                <a:latin typeface="Arial MT"/>
                <a:cs typeface="Arial MT"/>
              </a:rPr>
              <a:t>O</a:t>
            </a:r>
            <a:r>
              <a:rPr sz="1100" spc="-1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B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L</a:t>
            </a:r>
            <a:r>
              <a:rPr sz="1100" spc="-15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I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spc="5" dirty="0">
                <a:latin typeface="Arial MT"/>
                <a:cs typeface="Arial MT"/>
              </a:rPr>
              <a:t>G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spc="135" dirty="0">
                <a:latin typeface="Arial MT"/>
                <a:cs typeface="Arial MT"/>
              </a:rPr>
              <a:t>C</a:t>
            </a:r>
            <a:r>
              <a:rPr sz="1100" dirty="0">
                <a:latin typeface="Arial MT"/>
                <a:cs typeface="Arial MT"/>
              </a:rPr>
              <a:t>I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spc="5" dirty="0">
                <a:latin typeface="Arial MT"/>
                <a:cs typeface="Arial MT"/>
              </a:rPr>
              <a:t>O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N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 </a:t>
            </a:r>
            <a:r>
              <a:rPr sz="1100" spc="-5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</a:t>
            </a:r>
            <a:endParaRPr sz="1100">
              <a:latin typeface="Arial MT"/>
              <a:cs typeface="Arial MT"/>
            </a:endParaRPr>
          </a:p>
          <a:p>
            <a:pPr marL="260985">
              <a:lnSpc>
                <a:spcPts val="1190"/>
              </a:lnSpc>
            </a:pPr>
            <a:r>
              <a:rPr sz="1100" dirty="0">
                <a:latin typeface="Arial MT"/>
                <a:cs typeface="Arial MT"/>
              </a:rPr>
              <a:t>T</a:t>
            </a:r>
            <a:r>
              <a:rPr sz="1100" spc="-1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R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N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R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N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I</a:t>
            </a:r>
            <a:r>
              <a:rPr sz="1100" spc="-1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</a:t>
            </a:r>
            <a:endParaRPr sz="1100">
              <a:latin typeface="Arial MT"/>
              <a:cs typeface="Arial MT"/>
            </a:endParaRPr>
          </a:p>
          <a:p>
            <a:pPr marL="12700" marR="5080" indent="106680">
              <a:lnSpc>
                <a:spcPts val="1190"/>
              </a:lnSpc>
              <a:spcBef>
                <a:spcPts val="80"/>
              </a:spcBef>
            </a:pPr>
            <a:r>
              <a:rPr sz="1100" dirty="0">
                <a:latin typeface="Arial MT"/>
                <a:cs typeface="Arial MT"/>
              </a:rPr>
              <a:t>E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Í</a:t>
            </a:r>
            <a:r>
              <a:rPr sz="1100" spc="-1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F</a:t>
            </a:r>
            <a:r>
              <a:rPr sz="1100" spc="-15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I</a:t>
            </a:r>
            <a:r>
              <a:rPr sz="1100" spc="-1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 </a:t>
            </a:r>
            <a:r>
              <a:rPr sz="1100" spc="-5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R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T</a:t>
            </a:r>
            <a:r>
              <a:rPr sz="1100" spc="-1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. 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1</a:t>
            </a:r>
            <a:r>
              <a:rPr sz="1100" spc="-15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9  F</a:t>
            </a:r>
            <a:r>
              <a:rPr sz="1100" spc="-15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R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I</a:t>
            </a:r>
            <a:r>
              <a:rPr sz="1100" spc="-1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Ó</a:t>
            </a:r>
            <a:r>
              <a:rPr sz="1100" spc="-1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N 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I</a:t>
            </a:r>
            <a:r>
              <a:rPr sz="1100" spc="-1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V 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I</a:t>
            </a:r>
            <a:r>
              <a:rPr sz="1100" spc="-1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N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</a:t>
            </a:r>
            <a:r>
              <a:rPr sz="1100" spc="-1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I</a:t>
            </a:r>
            <a:r>
              <a:rPr sz="1100" spc="-15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</a:t>
            </a:r>
            <a:r>
              <a:rPr sz="1100" spc="-17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O </a:t>
            </a:r>
            <a:r>
              <a:rPr sz="1100" spc="-2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</a:t>
            </a:r>
            <a:endParaRPr sz="1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pc="10" dirty="0"/>
              <a:t>Fiscalía</a:t>
            </a:r>
            <a:r>
              <a:rPr spc="-10" dirty="0"/>
              <a:t> </a:t>
            </a:r>
            <a:r>
              <a:rPr spc="10" dirty="0"/>
              <a:t>General</a:t>
            </a:r>
            <a:r>
              <a:rPr spc="15" dirty="0"/>
              <a:t> </a:t>
            </a:r>
            <a:r>
              <a:rPr spc="5" dirty="0"/>
              <a:t>del </a:t>
            </a:r>
            <a:r>
              <a:rPr spc="10" dirty="0"/>
              <a:t>Estado</a:t>
            </a:r>
            <a:r>
              <a:rPr spc="5" dirty="0"/>
              <a:t> </a:t>
            </a:r>
            <a:r>
              <a:rPr spc="10" dirty="0"/>
              <a:t>de</a:t>
            </a:r>
            <a:r>
              <a:rPr spc="-5" dirty="0"/>
              <a:t> </a:t>
            </a:r>
            <a:r>
              <a:rPr spc="10" dirty="0"/>
              <a:t>Veracruz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371600" y="1366545"/>
            <a:ext cx="6828918" cy="997068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2480"/>
              </a:lnSpc>
              <a:spcBef>
                <a:spcPts val="275"/>
              </a:spcBef>
            </a:pPr>
            <a:r>
              <a:rPr spc="-15" dirty="0"/>
              <a:t>CARPETAS</a:t>
            </a:r>
            <a:r>
              <a:rPr spc="-20" dirty="0"/>
              <a:t> </a:t>
            </a:r>
            <a:r>
              <a:rPr spc="5" dirty="0"/>
              <a:t>INICIADAS</a:t>
            </a:r>
            <a:r>
              <a:rPr spc="-20" dirty="0"/>
              <a:t> </a:t>
            </a:r>
            <a:r>
              <a:rPr spc="5" dirty="0"/>
              <a:t>POR</a:t>
            </a:r>
            <a:r>
              <a:rPr spc="-20" dirty="0"/>
              <a:t> </a:t>
            </a:r>
            <a:r>
              <a:rPr spc="5" dirty="0"/>
              <a:t>PERSONAS </a:t>
            </a:r>
            <a:r>
              <a:rPr spc="-585" dirty="0"/>
              <a:t> </a:t>
            </a:r>
            <a:r>
              <a:rPr spc="-10" dirty="0"/>
              <a:t>DESAPARECIDAS </a:t>
            </a:r>
            <a:r>
              <a:rPr lang="es-MX" spc="5" dirty="0" smtClean="0"/>
              <a:t>DEL </a:t>
            </a:r>
            <a:r>
              <a:rPr lang="es-MX" spc="5" dirty="0" smtClean="0"/>
              <a:t>01 DE JULIO DEL </a:t>
            </a:r>
            <a:r>
              <a:rPr lang="es-MX" spc="5" dirty="0" smtClean="0"/>
              <a:t>2021 AL </a:t>
            </a:r>
            <a:r>
              <a:rPr lang="es-MX" spc="5" dirty="0" smtClean="0"/>
              <a:t>30 </a:t>
            </a:r>
            <a:r>
              <a:rPr lang="es-MX" spc="5" dirty="0" smtClean="0"/>
              <a:t>DE </a:t>
            </a:r>
            <a:r>
              <a:rPr lang="es-MX" spc="5" dirty="0" smtClean="0"/>
              <a:t>SEPTIEMBRE DE </a:t>
            </a:r>
            <a:r>
              <a:rPr lang="es-MX" spc="5" dirty="0" smtClean="0"/>
              <a:t>2021</a:t>
            </a:r>
            <a:endParaRPr spc="5" dirty="0"/>
          </a:p>
        </p:txBody>
      </p:sp>
      <p:graphicFrame>
        <p:nvGraphicFramePr>
          <p:cNvPr id="18" name="Gráfico 17"/>
          <p:cNvGraphicFramePr/>
          <p:nvPr>
            <p:extLst>
              <p:ext uri="{D42A27DB-BD31-4B8C-83A1-F6EECF244321}">
                <p14:modId xmlns:p14="http://schemas.microsoft.com/office/powerpoint/2010/main" val="1114697884"/>
              </p:ext>
            </p:extLst>
          </p:nvPr>
        </p:nvGraphicFramePr>
        <p:xfrm>
          <a:off x="257666" y="2286000"/>
          <a:ext cx="8915400" cy="3926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pc="10" dirty="0"/>
              <a:t>Fiscalía</a:t>
            </a:r>
            <a:r>
              <a:rPr spc="-10" dirty="0"/>
              <a:t> </a:t>
            </a:r>
            <a:r>
              <a:rPr spc="10" dirty="0"/>
              <a:t>General</a:t>
            </a:r>
            <a:r>
              <a:rPr spc="15" dirty="0"/>
              <a:t> </a:t>
            </a:r>
            <a:r>
              <a:rPr spc="5" dirty="0"/>
              <a:t>del </a:t>
            </a:r>
            <a:r>
              <a:rPr spc="10" dirty="0"/>
              <a:t>Estado</a:t>
            </a:r>
            <a:r>
              <a:rPr spc="5" dirty="0"/>
              <a:t> </a:t>
            </a:r>
            <a:r>
              <a:rPr spc="10" dirty="0"/>
              <a:t>de</a:t>
            </a:r>
            <a:r>
              <a:rPr spc="-5" dirty="0"/>
              <a:t> </a:t>
            </a:r>
            <a:r>
              <a:rPr spc="10" dirty="0"/>
              <a:t>Veracruz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-152400" y="1371600"/>
            <a:ext cx="8181721" cy="67646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874838" marR="5080" indent="95250" algn="ctr">
              <a:lnSpc>
                <a:spcPts val="2480"/>
              </a:lnSpc>
              <a:spcBef>
                <a:spcPts val="275"/>
              </a:spcBef>
            </a:pPr>
            <a:r>
              <a:rPr spc="5" dirty="0"/>
              <a:t>PERSONAS</a:t>
            </a:r>
            <a:r>
              <a:rPr spc="-15" dirty="0"/>
              <a:t> </a:t>
            </a:r>
            <a:r>
              <a:rPr spc="5" dirty="0"/>
              <a:t>LOCALIZADAS</a:t>
            </a:r>
            <a:r>
              <a:rPr spc="-10" dirty="0"/>
              <a:t> </a:t>
            </a:r>
            <a:r>
              <a:rPr lang="es-MX" spc="5" dirty="0" smtClean="0"/>
              <a:t>DEL 01 DE </a:t>
            </a:r>
            <a:r>
              <a:rPr lang="es-MX" spc="5" dirty="0" smtClean="0"/>
              <a:t>JULIO DEL 2021 </a:t>
            </a:r>
            <a:r>
              <a:rPr lang="es-MX" spc="5" dirty="0" smtClean="0"/>
              <a:t>AL 30 DE </a:t>
            </a:r>
            <a:r>
              <a:rPr lang="es-MX" spc="5" dirty="0" smtClean="0"/>
              <a:t>SEPTIEMBRE DEL </a:t>
            </a:r>
            <a:r>
              <a:rPr lang="es-MX" spc="5" dirty="0" smtClean="0"/>
              <a:t>2021</a:t>
            </a:r>
            <a:endParaRPr spc="5" dirty="0"/>
          </a:p>
        </p:txBody>
      </p:sp>
      <p:graphicFrame>
        <p:nvGraphicFramePr>
          <p:cNvPr id="15" name="Gráfico 14"/>
          <p:cNvGraphicFramePr/>
          <p:nvPr>
            <p:extLst>
              <p:ext uri="{D42A27DB-BD31-4B8C-83A1-F6EECF244321}">
                <p14:modId xmlns:p14="http://schemas.microsoft.com/office/powerpoint/2010/main" val="2654205627"/>
              </p:ext>
            </p:extLst>
          </p:nvPr>
        </p:nvGraphicFramePr>
        <p:xfrm>
          <a:off x="533400" y="1905000"/>
          <a:ext cx="8229600" cy="4287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127</Words>
  <Application>Microsoft Office PowerPoint</Application>
  <PresentationFormat>Presentación en pantalla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Arial MT</vt:lpstr>
      <vt:lpstr>Calibri</vt:lpstr>
      <vt:lpstr>Office Theme</vt:lpstr>
      <vt:lpstr>E S T A D Í S T I C A D E P E R S O N A S</vt:lpstr>
      <vt:lpstr>CARPETAS INICIADAS POR PERSONAS  DESAPARECIDAS DEL 01 DE JULIO DEL 2021 AL 30 DE SEPTIEMBRE DE 2021</vt:lpstr>
      <vt:lpstr>PERSONAS LOCALIZADAS DEL 01 DE JULIO DEL 2021 AL 30 DE SEPTIEMBRE DEL 2021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Emireth Rosas</dc:creator>
  <cp:lastModifiedBy>Cuenta Microsoft</cp:lastModifiedBy>
  <cp:revision>11</cp:revision>
  <dcterms:created xsi:type="dcterms:W3CDTF">2021-07-15T21:31:04Z</dcterms:created>
  <dcterms:modified xsi:type="dcterms:W3CDTF">2021-11-23T19:57:05Z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2021-04-07T00:00:00Z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2021-07-15T00:00:00Z</vt:filetime>
  </property>
</Properties>
</file>